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>
    <p:kiosk/>
  </p:showPr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905000" y="0"/>
            <a:ext cx="2057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298281" y="464343"/>
            <a:ext cx="13751721" cy="916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388453" y="1071562"/>
            <a:ext cx="7727157" cy="115907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495609" y="1482328"/>
            <a:ext cx="7500938" cy="112514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517071" indent="-517071">
              <a:spcBef>
                <a:spcPts val="5300"/>
              </a:spcBef>
              <a:defRPr sz="3800"/>
            </a:lvl1pPr>
            <a:lvl2pPr marL="898071" indent="-517071">
              <a:spcBef>
                <a:spcPts val="5300"/>
              </a:spcBef>
              <a:defRPr sz="3800"/>
            </a:lvl2pPr>
            <a:lvl3pPr marL="1279071" indent="-517071">
              <a:spcBef>
                <a:spcPts val="5300"/>
              </a:spcBef>
              <a:defRPr sz="3800"/>
            </a:lvl3pPr>
            <a:lvl4pPr marL="1660071" indent="-517071">
              <a:spcBef>
                <a:spcPts val="5300"/>
              </a:spcBef>
              <a:defRPr sz="3800"/>
            </a:lvl4pPr>
            <a:lvl5pPr marL="2041071" indent="-517071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138421" y="7125890"/>
            <a:ext cx="8358189" cy="5572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138421" y="1071562"/>
            <a:ext cx="8224244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065984" y="1017984"/>
            <a:ext cx="7929564" cy="11894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256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828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5400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972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4544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9116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3688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8260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283242" marR="0" indent="-625642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Relationship Id="rId10" Type="http://schemas.openxmlformats.org/officeDocument/2006/relationships/image" Target="../media/image3.tif"/><Relationship Id="rId11" Type="http://schemas.openxmlformats.org/officeDocument/2006/relationships/image" Target="../media/image4.tif"/><Relationship Id="rId12" Type="http://schemas.openxmlformats.org/officeDocument/2006/relationships/image" Target="../media/image5.tif"/><Relationship Id="rId13" Type="http://schemas.openxmlformats.org/officeDocument/2006/relationships/image" Target="../media/image6.tif"/><Relationship Id="rId14" Type="http://schemas.openxmlformats.org/officeDocument/2006/relationships/image" Target="../media/image7.tif"/><Relationship Id="rId15" Type="http://schemas.openxmlformats.org/officeDocument/2006/relationships/image" Target="../media/image8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FDFC"/>
            </a:gs>
            <a:gs pos="100000">
              <a:srgbClr val="DFF2F4"/>
            </a:gs>
          </a:gsLst>
          <a:lin ang="869178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从蚂蚁架构看下一代计算框架"/>
          <p:cNvSpPr txBox="1"/>
          <p:nvPr>
            <p:ph type="ctrTitle"/>
          </p:nvPr>
        </p:nvSpPr>
        <p:spPr>
          <a:xfrm>
            <a:off x="4635195" y="2634059"/>
            <a:ext cx="15113610" cy="4643438"/>
          </a:xfrm>
          <a:prstGeom prst="rect">
            <a:avLst/>
          </a:prstGeom>
        </p:spPr>
        <p:txBody>
          <a:bodyPr/>
          <a:lstStyle>
            <a:lvl1pPr algn="l" defTabSz="642937">
              <a:defRPr sz="9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从蚂蚁架构看下一代计算框架</a:t>
            </a:r>
          </a:p>
        </p:txBody>
      </p:sp>
      <p:sp>
        <p:nvSpPr>
          <p:cNvPr id="120" name="李彬 2021.05.20"/>
          <p:cNvSpPr txBox="1"/>
          <p:nvPr>
            <p:ph type="subTitle" sz="quarter" idx="1"/>
          </p:nvPr>
        </p:nvSpPr>
        <p:spPr>
          <a:xfrm>
            <a:off x="4833937" y="7580312"/>
            <a:ext cx="14716126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0703"/>
                </a:solidFill>
              </a:defRPr>
            </a:lvl1pPr>
          </a:lstStyle>
          <a:p>
            <a:pPr/>
            <a:r>
              <a:t>李彬 2021.05.20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cosystem"/>
          <p:cNvSpPr txBox="1"/>
          <p:nvPr>
            <p:ph type="title"/>
          </p:nvPr>
        </p:nvSpPr>
        <p:spPr>
          <a:xfrm>
            <a:off x="1281960" y="770079"/>
            <a:ext cx="22858062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Ecosystem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24" y="3825947"/>
            <a:ext cx="20230467" cy="6752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0270" y="2971800"/>
            <a:ext cx="3637460" cy="9237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ay Architecture"/>
          <p:cNvSpPr txBox="1"/>
          <p:nvPr>
            <p:ph type="title"/>
          </p:nvPr>
        </p:nvSpPr>
        <p:spPr>
          <a:xfrm>
            <a:off x="1281960" y="770079"/>
            <a:ext cx="22858062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Ray Architecture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6319" y="3225800"/>
            <a:ext cx="11747501" cy="726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417" y="2274313"/>
            <a:ext cx="8457871" cy="9955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sing of Ray"/>
          <p:cNvSpPr txBox="1"/>
          <p:nvPr>
            <p:ph type="title"/>
          </p:nvPr>
        </p:nvSpPr>
        <p:spPr>
          <a:xfrm>
            <a:off x="1309485" y="439781"/>
            <a:ext cx="22858061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Using of Ray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096" y="1889562"/>
            <a:ext cx="7721727" cy="312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65096" y="5006292"/>
            <a:ext cx="7721727" cy="430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1262" y="2206"/>
            <a:ext cx="9087432" cy="6518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408174" y="6781390"/>
            <a:ext cx="8873384" cy="7094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3501" y="9339865"/>
            <a:ext cx="7604981" cy="447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ference"/>
          <p:cNvSpPr txBox="1"/>
          <p:nvPr>
            <p:ph type="title"/>
          </p:nvPr>
        </p:nvSpPr>
        <p:spPr>
          <a:xfrm>
            <a:off x="1309485" y="439781"/>
            <a:ext cx="22858061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Reference</a:t>
            </a:r>
          </a:p>
        </p:txBody>
      </p:sp>
      <p:sp>
        <p:nvSpPr>
          <p:cNvPr id="188" name="Ray Actor: 短时间内处理大量数据做验证、有并行计算需求…"/>
          <p:cNvSpPr txBox="1"/>
          <p:nvPr/>
        </p:nvSpPr>
        <p:spPr>
          <a:xfrm>
            <a:off x="1611679" y="3233102"/>
            <a:ext cx="19682542" cy="399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5326" indent="-505326" algn="l">
              <a:lnSpc>
                <a:spcPct val="180000"/>
              </a:lnSpc>
              <a:buSzPct val="75000"/>
              <a:buChar char="•"/>
              <a:defRPr sz="4700">
                <a:solidFill>
                  <a:srgbClr val="080403"/>
                </a:solidFill>
              </a:defRPr>
            </a:pPr>
            <a:r>
              <a:t>Ray Actor: 短时间内处理大量数据做验证、有并行计算需求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4700">
                <a:solidFill>
                  <a:srgbClr val="080403"/>
                </a:solidFill>
              </a:defRPr>
            </a:pPr>
            <a:r>
              <a:t>Ray serve：模型服务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4700">
                <a:solidFill>
                  <a:srgbClr val="080403"/>
                </a:solidFill>
              </a:defRPr>
            </a:pPr>
            <a:r>
              <a:t>Architecture:  融合Spark、模型开发开发流程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1093" y="7955356"/>
            <a:ext cx="14681201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 You!"/>
          <p:cNvSpPr txBox="1"/>
          <p:nvPr>
            <p:ph type="title"/>
          </p:nvPr>
        </p:nvSpPr>
        <p:spPr>
          <a:xfrm>
            <a:off x="10018612" y="5104082"/>
            <a:ext cx="4010424" cy="1272636"/>
          </a:xfrm>
          <a:prstGeom prst="rect">
            <a:avLst/>
          </a:prstGeom>
        </p:spPr>
        <p:txBody>
          <a:bodyPr/>
          <a:lstStyle>
            <a:lvl1pPr algn="l" defTabSz="443626">
              <a:defRPr sz="6048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目录"/>
          <p:cNvSpPr txBox="1"/>
          <p:nvPr>
            <p:ph type="title"/>
          </p:nvPr>
        </p:nvSpPr>
        <p:spPr>
          <a:xfrm>
            <a:off x="1955060" y="10113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460057">
              <a:defRPr sz="627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23" name="场景及问题…"/>
          <p:cNvSpPr txBox="1"/>
          <p:nvPr>
            <p:ph type="body" idx="1"/>
          </p:nvPr>
        </p:nvSpPr>
        <p:spPr>
          <a:xfrm>
            <a:off x="2066910" y="2437804"/>
            <a:ext cx="15609095" cy="88403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  <a:defRPr>
                <a:solidFill>
                  <a:srgbClr val="050305"/>
                </a:solidFill>
              </a:defRPr>
            </a:pPr>
            <a:r>
              <a:t>场景及问题</a:t>
            </a:r>
          </a:p>
          <a:p>
            <a:pPr>
              <a:spcBef>
                <a:spcPts val="3200"/>
              </a:spcBef>
              <a:defRPr>
                <a:solidFill>
                  <a:srgbClr val="050305"/>
                </a:solidFill>
              </a:defRPr>
            </a:pPr>
            <a:r>
              <a:t>现有计算的问题</a:t>
            </a:r>
          </a:p>
          <a:p>
            <a:pPr>
              <a:spcBef>
                <a:spcPts val="3200"/>
              </a:spcBef>
              <a:defRPr>
                <a:solidFill>
                  <a:srgbClr val="050305"/>
                </a:solidFill>
              </a:defRPr>
            </a:pPr>
            <a:r>
              <a:t>蚂蚁新一代计算架构</a:t>
            </a:r>
          </a:p>
          <a:p>
            <a:pPr>
              <a:spcBef>
                <a:spcPts val="3200"/>
              </a:spcBef>
              <a:defRPr>
                <a:solidFill>
                  <a:srgbClr val="050305"/>
                </a:solidFill>
              </a:defRPr>
            </a:pPr>
            <a:r>
              <a:t>Ray的架构及功能介绍</a:t>
            </a:r>
          </a:p>
          <a:p>
            <a:pPr>
              <a:spcBef>
                <a:spcPts val="3200"/>
              </a:spcBef>
              <a:defRPr>
                <a:solidFill>
                  <a:srgbClr val="050305"/>
                </a:solidFill>
              </a:defRPr>
            </a:pPr>
            <a:r>
              <a:t>参考借鉴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场景与问题"/>
          <p:cNvSpPr txBox="1"/>
          <p:nvPr>
            <p:ph type="title"/>
          </p:nvPr>
        </p:nvSpPr>
        <p:spPr>
          <a:xfrm>
            <a:off x="1281960" y="10113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460057">
              <a:defRPr sz="627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场景与问题</a:t>
            </a:r>
          </a:p>
        </p:txBody>
      </p:sp>
      <p:sp>
        <p:nvSpPr>
          <p:cNvPr id="126" name="金融级计算场景特点…"/>
          <p:cNvSpPr txBox="1"/>
          <p:nvPr>
            <p:ph type="body" idx="1"/>
          </p:nvPr>
        </p:nvSpPr>
        <p:spPr>
          <a:xfrm>
            <a:off x="1197231" y="2437804"/>
            <a:ext cx="21989538" cy="8840392"/>
          </a:xfrm>
          <a:prstGeom prst="rect">
            <a:avLst/>
          </a:prstGeom>
        </p:spPr>
        <p:txBody>
          <a:bodyPr/>
          <a:lstStyle/>
          <a:p>
            <a:pPr marL="606872" indent="-606872" defTabSz="796885">
              <a:spcBef>
                <a:spcPts val="5700"/>
              </a:spcBef>
              <a:defRPr sz="5044">
                <a:solidFill>
                  <a:srgbClr val="050305"/>
                </a:solidFill>
              </a:defRPr>
            </a:pPr>
            <a:r>
              <a:t>金融级计算场景特点</a:t>
            </a:r>
          </a:p>
          <a:p>
            <a:pPr lvl="1" marL="1050356" indent="-606872" defTabSz="796885">
              <a:spcBef>
                <a:spcPts val="1700"/>
              </a:spcBef>
              <a:defRPr sz="2619">
                <a:solidFill>
                  <a:srgbClr val="050305"/>
                </a:solidFill>
              </a:defRPr>
            </a:pPr>
            <a:r>
              <a:t>实时性要求高，实时数据以两倍以上的速度增长，在线决策越来越多，不再是把数据离线做决策再部署到线上；</a:t>
            </a:r>
          </a:p>
          <a:p>
            <a:pPr lvl="1" marL="1050356" indent="-606872" defTabSz="796885">
              <a:spcBef>
                <a:spcPts val="1700"/>
              </a:spcBef>
              <a:defRPr sz="2619">
                <a:solidFill>
                  <a:srgbClr val="050305"/>
                </a:solidFill>
              </a:defRPr>
            </a:pPr>
            <a:r>
              <a:t>计算场景复杂多样，以前可能是一个简单的聚合，逐渐进化到用规则做决策，基于图、基于机器学习等决策，整个计算的形式越来越多样化；</a:t>
            </a:r>
          </a:p>
          <a:p>
            <a:pPr lvl="1" marL="1050356" indent="-606872" defTabSz="796885">
              <a:spcBef>
                <a:spcPts val="1700"/>
              </a:spcBef>
              <a:defRPr sz="2619">
                <a:solidFill>
                  <a:srgbClr val="050305"/>
                </a:solidFill>
              </a:defRPr>
            </a:pPr>
            <a:r>
              <a:t>数据链路长，研发调试效率低，当你要做全链路数据研发的时候，从头到尾会经历十几个系统，对整体的数据研发提出了很大的挑战；</a:t>
            </a:r>
          </a:p>
          <a:p>
            <a:pPr lvl="1" marL="1050356" indent="-606872" defTabSz="796885">
              <a:spcBef>
                <a:spcPts val="1700"/>
              </a:spcBef>
              <a:defRPr sz="2619">
                <a:solidFill>
                  <a:srgbClr val="050305"/>
                </a:solidFill>
              </a:defRPr>
            </a:pPr>
            <a:r>
              <a:t>计算及存储高可用，包括跨城市的容灾，高可靠的计算服务；</a:t>
            </a:r>
          </a:p>
          <a:p>
            <a:pPr lvl="1" marL="1050356" indent="-606872" defTabSz="796885">
              <a:spcBef>
                <a:spcPts val="1700"/>
              </a:spcBef>
              <a:defRPr sz="2619">
                <a:solidFill>
                  <a:srgbClr val="050305"/>
                </a:solidFill>
              </a:defRPr>
            </a:pPr>
            <a:r>
              <a:t>数据安全、监管合规、风险防控，需要做严格的数据安全和隐私保护，特别在监管层面要合规。</a:t>
            </a:r>
          </a:p>
          <a:p>
            <a:pPr marL="606872" indent="-606872" defTabSz="796885">
              <a:spcBef>
                <a:spcPts val="5700"/>
              </a:spcBef>
              <a:defRPr sz="5044">
                <a:solidFill>
                  <a:srgbClr val="050305"/>
                </a:solidFill>
              </a:defRPr>
            </a:pPr>
            <a:r>
              <a:t>参考意义</a:t>
            </a:r>
          </a:p>
          <a:p>
            <a:pPr lvl="1" marL="1050356" indent="-606872" defTabSz="796885">
              <a:spcBef>
                <a:spcPts val="1700"/>
              </a:spcBef>
              <a:defRPr sz="3201">
                <a:solidFill>
                  <a:srgbClr val="050305"/>
                </a:solidFill>
              </a:defRPr>
            </a:pPr>
            <a:r>
              <a:t>多种计算模式带来多次研发的效率问题</a:t>
            </a:r>
          </a:p>
          <a:p>
            <a:pPr lvl="1" marL="1050356" indent="-606872" defTabSz="796885">
              <a:spcBef>
                <a:spcPts val="1700"/>
              </a:spcBef>
              <a:defRPr sz="3201">
                <a:solidFill>
                  <a:srgbClr val="050305"/>
                </a:solidFill>
              </a:defRPr>
            </a:pPr>
            <a:r>
              <a:t>多套系统带来多样存储需求的成本问题</a:t>
            </a:r>
          </a:p>
          <a:p>
            <a:pPr lvl="1" marL="1050356" indent="-606872" defTabSz="796885">
              <a:spcBef>
                <a:spcPts val="1700"/>
              </a:spcBef>
              <a:defRPr sz="3201">
                <a:solidFill>
                  <a:srgbClr val="050305"/>
                </a:solidFill>
              </a:defRPr>
            </a:pPr>
            <a:r>
              <a:t>不同容灾和数据安全要求带来的复杂度问题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传统计算的问题"/>
          <p:cNvSpPr txBox="1"/>
          <p:nvPr>
            <p:ph type="title"/>
          </p:nvPr>
        </p:nvSpPr>
        <p:spPr>
          <a:xfrm>
            <a:off x="1281960" y="7700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460057">
              <a:defRPr sz="627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传统计算的问题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0" y="2254250"/>
            <a:ext cx="7251700" cy="384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7532" y="2233469"/>
            <a:ext cx="7628754" cy="388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77397" y="2271459"/>
            <a:ext cx="7628754" cy="3795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6508" y="6483653"/>
            <a:ext cx="141224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Line"/>
          <p:cNvSpPr/>
          <p:nvPr/>
        </p:nvSpPr>
        <p:spPr>
          <a:xfrm>
            <a:off x="468849" y="6326584"/>
            <a:ext cx="23446302" cy="1"/>
          </a:xfrm>
          <a:prstGeom prst="line">
            <a:avLst/>
          </a:prstGeom>
          <a:ln w="25400">
            <a:solidFill>
              <a:srgbClr val="97181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1300" y="9912957"/>
            <a:ext cx="5488363" cy="321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850" y="10464504"/>
            <a:ext cx="4561263" cy="228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34643" y="10041280"/>
            <a:ext cx="8106957" cy="2660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468849" y="9668615"/>
            <a:ext cx="23446302" cy="1"/>
          </a:xfrm>
          <a:prstGeom prst="line">
            <a:avLst/>
          </a:prstGeom>
          <a:ln w="25400">
            <a:solidFill>
              <a:srgbClr val="971818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0" b="0"/>
          <a:stretch>
            <a:fillRect/>
          </a:stretch>
        </p:blipFill>
        <p:spPr>
          <a:xfrm>
            <a:off x="15720059" y="9911591"/>
            <a:ext cx="6385062" cy="266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892536" y="6530038"/>
            <a:ext cx="2696964" cy="151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793127" y="6530038"/>
            <a:ext cx="4085113" cy="118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446566" y="6550818"/>
            <a:ext cx="1231699" cy="151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92536" y="8237834"/>
            <a:ext cx="2789664" cy="111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885827" y="7793622"/>
            <a:ext cx="2789665" cy="150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946334" y="7804293"/>
            <a:ext cx="1736018" cy="167815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Dingbat X"/>
          <p:cNvSpPr/>
          <p:nvPr/>
        </p:nvSpPr>
        <p:spPr>
          <a:xfrm>
            <a:off x="11601185" y="8341226"/>
            <a:ext cx="2464217" cy="2911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蚂蚁新一代计算架构"/>
          <p:cNvSpPr txBox="1"/>
          <p:nvPr>
            <p:ph type="title"/>
          </p:nvPr>
        </p:nvSpPr>
        <p:spPr>
          <a:xfrm>
            <a:off x="1281960" y="7700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460057">
              <a:defRPr sz="627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蚂蚁新一代计算架构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8" t="0" r="0" b="1840"/>
          <a:stretch>
            <a:fillRect/>
          </a:stretch>
        </p:blipFill>
        <p:spPr>
          <a:xfrm>
            <a:off x="10701084" y="7655936"/>
            <a:ext cx="12600318" cy="558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0104" y="495925"/>
            <a:ext cx="12402264" cy="6861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动态图推导，流+图计算，性能上可以1秒内完成6层迭代查询，用于实时反套现、欺诈识别；…"/>
          <p:cNvSpPr txBox="1"/>
          <p:nvPr/>
        </p:nvSpPr>
        <p:spPr>
          <a:xfrm>
            <a:off x="367079" y="2798762"/>
            <a:ext cx="10230576" cy="954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200">
                <a:solidFill>
                  <a:srgbClr val="080403"/>
                </a:solidFill>
              </a:defRPr>
            </a:pPr>
            <a:r>
              <a:t>动态图推导，流+图计算，性能上可以1秒内完成6层迭代查询，用于实时反套现、欺诈识别；</a:t>
            </a:r>
          </a:p>
          <a:p>
            <a:pPr algn="l">
              <a:defRPr sz="4200">
                <a:solidFill>
                  <a:srgbClr val="080403"/>
                </a:solidFill>
              </a:defRPr>
            </a:pPr>
          </a:p>
          <a:p>
            <a:pPr algn="l">
              <a:defRPr sz="4200">
                <a:solidFill>
                  <a:srgbClr val="080403"/>
                </a:solidFill>
              </a:defRPr>
            </a:pPr>
            <a:r>
              <a:t>金融在线决策，流+分布式查询+在线服务，性能上数据生产到分布式查询一秒内，用于金融网络监控、机构渠道路由等；</a:t>
            </a:r>
          </a:p>
          <a:p>
            <a:pPr algn="l">
              <a:defRPr sz="4200">
                <a:solidFill>
                  <a:srgbClr val="080403"/>
                </a:solidFill>
              </a:defRPr>
            </a:pPr>
          </a:p>
          <a:p>
            <a:pPr algn="l">
              <a:defRPr sz="4200">
                <a:solidFill>
                  <a:srgbClr val="080403"/>
                </a:solidFill>
              </a:defRPr>
            </a:pPr>
            <a:r>
              <a:t>在线机器学习，流+分布式机器学习，性能上实现秒级数据样本到模型更新，用于智能营销、实时推荐、流控等。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ray?"/>
          <p:cNvSpPr txBox="1"/>
          <p:nvPr>
            <p:ph type="title"/>
          </p:nvPr>
        </p:nvSpPr>
        <p:spPr>
          <a:xfrm>
            <a:off x="1281960" y="7700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ray?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4450" y="2711450"/>
            <a:ext cx="5721355" cy="5567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1381" y="8769801"/>
            <a:ext cx="7933293" cy="188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800" y="2768599"/>
            <a:ext cx="10473790" cy="4593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2350" y="7823200"/>
            <a:ext cx="140335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y ray for distributed applications?"/>
          <p:cNvSpPr txBox="1"/>
          <p:nvPr>
            <p:ph type="title"/>
          </p:nvPr>
        </p:nvSpPr>
        <p:spPr>
          <a:xfrm>
            <a:off x="1281960" y="770079"/>
            <a:ext cx="15336387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ray for distributed applications?</a:t>
            </a:r>
          </a:p>
        </p:txBody>
      </p:sp>
      <p:sp>
        <p:nvSpPr>
          <p:cNvPr id="159" name="Simple &amp; General API…"/>
          <p:cNvSpPr txBox="1"/>
          <p:nvPr/>
        </p:nvSpPr>
        <p:spPr>
          <a:xfrm>
            <a:off x="1611679" y="3366452"/>
            <a:ext cx="10230576" cy="429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Simple &amp; General API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Performance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Ecosystem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imple &amp; general API"/>
          <p:cNvSpPr txBox="1"/>
          <p:nvPr>
            <p:ph type="title"/>
          </p:nvPr>
        </p:nvSpPr>
        <p:spPr>
          <a:xfrm>
            <a:off x="1281960" y="770079"/>
            <a:ext cx="22858062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Simple &amp; general API</a:t>
            </a:r>
          </a:p>
        </p:txBody>
      </p:sp>
      <p:sp>
        <p:nvSpPr>
          <p:cNvPr id="162" name="Remote Functions…"/>
          <p:cNvSpPr txBox="1"/>
          <p:nvPr/>
        </p:nvSpPr>
        <p:spPr>
          <a:xfrm>
            <a:off x="1611679" y="3366452"/>
            <a:ext cx="10230576" cy="429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Remote Functions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Actors</a:t>
            </a:r>
          </a:p>
          <a:p>
            <a:pPr marL="505326" indent="-505326" algn="l">
              <a:lnSpc>
                <a:spcPct val="180000"/>
              </a:lnSpc>
              <a:buSzPct val="75000"/>
              <a:buChar char="•"/>
              <a:defRPr sz="5900">
                <a:solidFill>
                  <a:srgbClr val="080403"/>
                </a:solidFill>
              </a:defRPr>
            </a:pPr>
            <a:r>
              <a:t>Actors Handles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4251" y="1503691"/>
            <a:ext cx="12366926" cy="10708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FF2F4"/>
            </a:gs>
            <a:gs pos="100000">
              <a:srgbClr val="FEFDFC"/>
            </a:gs>
          </a:gsLst>
          <a:lin ang="2814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formance"/>
          <p:cNvSpPr txBox="1"/>
          <p:nvPr>
            <p:ph type="title"/>
          </p:nvPr>
        </p:nvSpPr>
        <p:spPr>
          <a:xfrm>
            <a:off x="1281960" y="770079"/>
            <a:ext cx="22858062" cy="1272637"/>
          </a:xfrm>
          <a:prstGeom prst="rect">
            <a:avLst/>
          </a:prstGeom>
        </p:spPr>
        <p:txBody>
          <a:bodyPr/>
          <a:lstStyle>
            <a:lvl1pPr algn="l" defTabSz="542210">
              <a:defRPr sz="7392">
                <a:solidFill>
                  <a:srgbClr val="0505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Performance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527300"/>
            <a:ext cx="9372600" cy="322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6600" y="2241550"/>
            <a:ext cx="83820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9500" y="6089650"/>
            <a:ext cx="7086600" cy="4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77950" y="6140450"/>
            <a:ext cx="709930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6727428" y="6896100"/>
            <a:ext cx="10929260" cy="6105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1016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1016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